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  <p:sldId id="262" r:id="rId9"/>
    <p:sldId id="263" r:id="rId10"/>
    <p:sldId id="264" r:id="rId11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le Bergstro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3834835-B9FF-4748-A000-D49BA4F54AA2}">
  <a:tblStyle styleId="{A3834835-B9FF-4748-A000-D49BA4F54AA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8-02T03:12:00.796" idx="1">
    <p:pos x="6000" y="0"/>
    <p:text>I love the theme! (Is this a landscape architecture thing? I took a l.arch studio in grad school and our class was literally called "Rust to Green" (I went to school in upstate NY and the project was in the middle of a Rust Belt city). Jokes aside though, for the sake of consistency I would want to do a little more work to keep things consistent with the color scheme and branding we worked on for the website, so I would suggest scaling back for now and let's chat about this later.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937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41505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2"/>
            <a:ext cx="4648200" cy="348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2"/>
            <a:ext cx="4648200" cy="348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Danielle</a:t>
            </a: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</a:rPr>
              <a:t>‹#›</a:t>
            </a:fld>
            <a:endParaRPr lang="en-U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formfresno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laura.gloria@fresno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gc.ca.gov/resource%20files/08242017-Item8-TCCProposedFinalProgramGuideline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hyperlink" Target="mailto:laura.gloria@fresno.gov" TargetMode="External"/><Relationship Id="rId5" Type="http://schemas.openxmlformats.org/officeDocument/2006/relationships/hyperlink" Target="http://www.transformfresno.com/process/" TargetMode="External"/><Relationship Id="rId4" Type="http://schemas.openxmlformats.org/officeDocument/2006/relationships/hyperlink" Target="https://www.surveymonkey.com/r/TCC_Technical_Assistance_Questionnaire_Phase1_ImplementationGrant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formfresno.com/proces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sgc.ca.gov/resource%20files/08242017-Item8-TCCProposedFinalProgramGuidelin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1081199"/>
            <a:ext cx="8229600" cy="3698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Welcome!</a:t>
            </a:r>
            <a:b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Bienvenidos!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ctrTitle" idx="4294967295"/>
          </p:nvPr>
        </p:nvSpPr>
        <p:spPr>
          <a:xfrm>
            <a:off x="986698" y="2125325"/>
            <a:ext cx="7170600" cy="375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WWW.TRANSFORMFRESNO.COM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6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TCC Collaborative Contact: </a:t>
            </a:r>
            <a:r>
              <a:rPr lang="en-US" sz="36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danielle@centralvalleycf.org</a:t>
            </a:r>
            <a:br>
              <a:rPr lang="en-US" sz="36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559-825-6191</a:t>
            </a:r>
            <a:endParaRPr lang="en-US" sz="3600" b="1" u="sng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6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City of Fresno Contact: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laura.gloria@fresno.gov</a:t>
            </a:r>
            <a:br>
              <a:rPr lang="en-US" sz="36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</a:br>
            <a:r>
              <a:rPr lang="en-US" sz="3600" b="1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559-621-7773</a:t>
            </a:r>
            <a:endParaRPr lang="en-US" sz="3600" b="1" u="sng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4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36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xfrm>
            <a:off x="962873" y="224475"/>
            <a:ext cx="7170600" cy="375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Fresno Transformative Climate Communities Collaborative</a:t>
            </a: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4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subTitle" idx="1"/>
          </p:nvPr>
        </p:nvSpPr>
        <p:spPr>
          <a:xfrm>
            <a:off x="1493425" y="4567375"/>
            <a:ext cx="5957100" cy="105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Project Kickoff Workshop #1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August 15, 2017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886675" y="2503625"/>
            <a:ext cx="7339200" cy="85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Bringing together local leaders to identify investments that will catalyze economic and environmental transformation in southwest, Chinatown, and downtown Fresno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908950" y="3642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3600" b="1"/>
              <a:t>genda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14100" y="1507300"/>
            <a:ext cx="8619300" cy="487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</a:rPr>
              <a:t>Welcome + Overview </a:t>
            </a:r>
            <a:r>
              <a:rPr lang="en-US" sz="2400" i="1" u="none" strike="noStrike" cap="none">
                <a:solidFill>
                  <a:schemeClr val="dk1"/>
                </a:solidFill>
              </a:rPr>
              <a:t>(10 min)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i="1"/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/>
              <a:t>What Everyone Proposing a Project Needs to Know</a:t>
            </a:r>
            <a:r>
              <a:rPr lang="en-US" sz="24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400" i="1" u="none" strike="noStrike" cap="none">
                <a:solidFill>
                  <a:schemeClr val="dk1"/>
                </a:solidFill>
              </a:rPr>
              <a:t>(</a:t>
            </a:r>
            <a:r>
              <a:rPr lang="en-US" sz="2400" i="1"/>
              <a:t>40</a:t>
            </a:r>
            <a:r>
              <a:rPr lang="en-US" sz="2400" i="1" u="none" strike="noStrike" cap="none">
                <a:solidFill>
                  <a:schemeClr val="dk1"/>
                </a:solidFill>
              </a:rPr>
              <a:t> min)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1400" i="1"/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/>
              <a:t>Networking Sessions by Project Type</a:t>
            </a:r>
            <a:r>
              <a:rPr lang="en-US" sz="24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400" i="1" u="none" strike="noStrike" cap="none">
                <a:solidFill>
                  <a:schemeClr val="dk1"/>
                </a:solidFill>
              </a:rPr>
              <a:t>(</a:t>
            </a:r>
            <a:r>
              <a:rPr lang="en-US" sz="2400" i="1"/>
              <a:t>50</a:t>
            </a:r>
            <a:r>
              <a:rPr lang="en-US" sz="2400" i="1" u="none" strike="noStrike" cap="none">
                <a:solidFill>
                  <a:schemeClr val="dk1"/>
                </a:solidFill>
              </a:rPr>
              <a:t> min</a:t>
            </a:r>
            <a:r>
              <a:rPr lang="en-US" sz="2400" i="1"/>
              <a:t>)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1400" i="1"/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/>
              <a:t>Answering Key Shared Questions + Connections</a:t>
            </a:r>
            <a:r>
              <a:rPr lang="en-US" sz="24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400" i="1" u="none" strike="noStrike" cap="none">
                <a:solidFill>
                  <a:schemeClr val="dk1"/>
                </a:solidFill>
              </a:rPr>
              <a:t>(</a:t>
            </a:r>
            <a:r>
              <a:rPr lang="en-US" sz="2400" i="1"/>
              <a:t>10</a:t>
            </a:r>
            <a:r>
              <a:rPr lang="en-US" sz="2400" i="1" u="none" strike="noStrike" cap="none">
                <a:solidFill>
                  <a:schemeClr val="dk1"/>
                </a:solidFill>
              </a:rPr>
              <a:t> min)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endParaRPr sz="1400" i="1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/>
              <a:t>Next Steps </a:t>
            </a:r>
            <a:r>
              <a:rPr lang="en-US" sz="2400" i="1"/>
              <a:t>(5 min)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 idx="4294967295"/>
          </p:nvPr>
        </p:nvSpPr>
        <p:spPr>
          <a:xfrm>
            <a:off x="986698" y="1439525"/>
            <a:ext cx="7170600" cy="375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>
                <a:latin typeface="Calibri"/>
                <a:ea typeface="Calibri"/>
                <a:cs typeface="Calibri"/>
                <a:sym typeface="Calibri"/>
              </a:rPr>
              <a:t>TCC: THE FRESNO PROCESS</a:t>
            </a: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4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666550" y="4970125"/>
            <a:ext cx="7844400" cy="644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107850" y="1372175"/>
            <a:ext cx="8928300" cy="665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593800" y="3599875"/>
            <a:ext cx="7989900" cy="960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1044150" y="3606775"/>
            <a:ext cx="7211400" cy="49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/>
              <a:t>Projects Assembled into Concept Proposals that Meet State Requirements</a:t>
            </a:r>
          </a:p>
        </p:txBody>
      </p:sp>
      <p:cxnSp>
        <p:nvCxnSpPr>
          <p:cNvPr id="109" name="Shape 109"/>
          <p:cNvCxnSpPr/>
          <p:nvPr/>
        </p:nvCxnSpPr>
        <p:spPr>
          <a:xfrm>
            <a:off x="2467700" y="2055400"/>
            <a:ext cx="9300" cy="458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0" name="Shape 110"/>
          <p:cNvCxnSpPr/>
          <p:nvPr/>
        </p:nvCxnSpPr>
        <p:spPr>
          <a:xfrm>
            <a:off x="6575925" y="2034662"/>
            <a:ext cx="4800" cy="40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11" name="Shape 111"/>
          <p:cNvSpPr/>
          <p:nvPr/>
        </p:nvSpPr>
        <p:spPr>
          <a:xfrm>
            <a:off x="739400" y="2470650"/>
            <a:ext cx="7844400" cy="644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/>
          <p:nvPr/>
        </p:nvSpPr>
        <p:spPr>
          <a:xfrm>
            <a:off x="754576" y="2524525"/>
            <a:ext cx="7739624" cy="66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 dirty="0"/>
              <a:t>Community Steering Committee </a:t>
            </a:r>
            <a:r>
              <a:rPr lang="en-US" sz="2400" b="1" dirty="0" smtClean="0"/>
              <a:t>Evaluates</a:t>
            </a:r>
            <a:r>
              <a:rPr lang="en-US" sz="2400" b="1" dirty="0" smtClean="0"/>
              <a:t> </a:t>
            </a:r>
            <a:r>
              <a:rPr lang="en-US" sz="2400" b="1" dirty="0"/>
              <a:t>Projects</a:t>
            </a:r>
          </a:p>
        </p:txBody>
      </p:sp>
      <p:cxnSp>
        <p:nvCxnSpPr>
          <p:cNvPr id="113" name="Shape 113"/>
          <p:cNvCxnSpPr/>
          <p:nvPr/>
        </p:nvCxnSpPr>
        <p:spPr>
          <a:xfrm flipH="1">
            <a:off x="1815925" y="3173900"/>
            <a:ext cx="14100" cy="4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4" name="Shape 114"/>
          <p:cNvCxnSpPr/>
          <p:nvPr/>
        </p:nvCxnSpPr>
        <p:spPr>
          <a:xfrm>
            <a:off x="7079825" y="3136925"/>
            <a:ext cx="18600" cy="467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198450"/>
            <a:ext cx="8690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/>
              <a:t>PROCESS: PROPOSAL SELECTION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295775" y="1397675"/>
            <a:ext cx="8690100" cy="64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/>
              <a:t>Projects Submitted through City Call for Project Concepts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649800" y="5039800"/>
            <a:ext cx="7844400" cy="66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/>
              <a:t>Community Steering Committee Votes on Package</a:t>
            </a:r>
          </a:p>
        </p:txBody>
      </p:sp>
      <p:cxnSp>
        <p:nvCxnSpPr>
          <p:cNvPr id="118" name="Shape 118"/>
          <p:cNvCxnSpPr/>
          <p:nvPr/>
        </p:nvCxnSpPr>
        <p:spPr>
          <a:xfrm flipH="1">
            <a:off x="2042275" y="4522825"/>
            <a:ext cx="14100" cy="4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9" name="Shape 119"/>
          <p:cNvCxnSpPr/>
          <p:nvPr/>
        </p:nvCxnSpPr>
        <p:spPr>
          <a:xfrm>
            <a:off x="6746800" y="4599012"/>
            <a:ext cx="4800" cy="40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20" name="Shape 120"/>
          <p:cNvSpPr/>
          <p:nvPr/>
        </p:nvSpPr>
        <p:spPr>
          <a:xfrm>
            <a:off x="649800" y="6045475"/>
            <a:ext cx="7844400" cy="644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/>
          <p:nvPr/>
        </p:nvSpPr>
        <p:spPr>
          <a:xfrm>
            <a:off x="754575" y="6045475"/>
            <a:ext cx="7844400" cy="66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/>
              <a:t>Mayor Approval + Submission to State</a:t>
            </a:r>
          </a:p>
        </p:txBody>
      </p:sp>
      <p:cxnSp>
        <p:nvCxnSpPr>
          <p:cNvPr id="122" name="Shape 122"/>
          <p:cNvCxnSpPr/>
          <p:nvPr/>
        </p:nvCxnSpPr>
        <p:spPr>
          <a:xfrm>
            <a:off x="6862225" y="5670362"/>
            <a:ext cx="4800" cy="40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3" name="Shape 123"/>
          <p:cNvCxnSpPr/>
          <p:nvPr/>
        </p:nvCxnSpPr>
        <p:spPr>
          <a:xfrm flipH="1">
            <a:off x="2287100" y="5651175"/>
            <a:ext cx="14100" cy="4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73050" y="1474300"/>
            <a:ext cx="3789300" cy="2181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4773700" y="1474300"/>
            <a:ext cx="3789300" cy="2181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 txBox="1"/>
          <p:nvPr/>
        </p:nvSpPr>
        <p:spPr>
          <a:xfrm>
            <a:off x="573050" y="1443875"/>
            <a:ext cx="3789300" cy="203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2400" b="1"/>
              <a:t>Projects from Community Plans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en-US" sz="1800"/>
              <a:t>Southwest Specific Plan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en-US" sz="1800"/>
              <a:t>Fulton Corridor Specific Plan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en-US" sz="1800"/>
              <a:t>Downtown Neighborhoods Community Plan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/>
          <p:nvPr/>
        </p:nvSpPr>
        <p:spPr>
          <a:xfrm>
            <a:off x="4829200" y="1548400"/>
            <a:ext cx="3678300" cy="203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400" b="1"/>
              <a:t>Other Projects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342900" rtl="0">
              <a:spcBef>
                <a:spcPts val="0"/>
              </a:spcBef>
              <a:buSzPct val="100000"/>
              <a:buChar char="-"/>
            </a:pPr>
            <a:r>
              <a:rPr lang="en-US" sz="1800"/>
              <a:t>Developed as a partnership between community residents/organizations, developers, non-profits, City</a:t>
            </a:r>
          </a:p>
        </p:txBody>
      </p:sp>
      <p:sp>
        <p:nvSpPr>
          <p:cNvPr id="92" name="Shape 92"/>
          <p:cNvSpPr/>
          <p:nvPr/>
        </p:nvSpPr>
        <p:spPr>
          <a:xfrm>
            <a:off x="593800" y="5657275"/>
            <a:ext cx="7989900" cy="665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1044150" y="5740375"/>
            <a:ext cx="7211400" cy="49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2400" b="1"/>
              <a:t>Submit Project to TCC Collaborative</a:t>
            </a:r>
          </a:p>
        </p:txBody>
      </p:sp>
      <p:cxnSp>
        <p:nvCxnSpPr>
          <p:cNvPr id="94" name="Shape 94"/>
          <p:cNvCxnSpPr/>
          <p:nvPr/>
        </p:nvCxnSpPr>
        <p:spPr>
          <a:xfrm>
            <a:off x="2467700" y="3655600"/>
            <a:ext cx="9300" cy="66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5" name="Shape 95"/>
          <p:cNvCxnSpPr/>
          <p:nvPr/>
        </p:nvCxnSpPr>
        <p:spPr>
          <a:xfrm>
            <a:off x="6575925" y="3634862"/>
            <a:ext cx="9300" cy="66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6" name="Shape 96"/>
          <p:cNvSpPr/>
          <p:nvPr/>
        </p:nvSpPr>
        <p:spPr>
          <a:xfrm>
            <a:off x="739400" y="4299450"/>
            <a:ext cx="7844400" cy="905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/>
          <p:nvPr/>
        </p:nvSpPr>
        <p:spPr>
          <a:xfrm>
            <a:off x="979725" y="4277125"/>
            <a:ext cx="7394100" cy="90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2400" b="1"/>
              <a:t>Refine Proposals with State Technical Assistance and City Consultations</a:t>
            </a:r>
          </a:p>
        </p:txBody>
      </p:sp>
      <p:cxnSp>
        <p:nvCxnSpPr>
          <p:cNvPr id="98" name="Shape 98"/>
          <p:cNvCxnSpPr/>
          <p:nvPr/>
        </p:nvCxnSpPr>
        <p:spPr>
          <a:xfrm flipH="1">
            <a:off x="1815925" y="5231300"/>
            <a:ext cx="14100" cy="4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9" name="Shape 99"/>
          <p:cNvCxnSpPr/>
          <p:nvPr/>
        </p:nvCxnSpPr>
        <p:spPr>
          <a:xfrm flipH="1">
            <a:off x="7070225" y="5194325"/>
            <a:ext cx="9600" cy="479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74650"/>
            <a:ext cx="8508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/>
              <a:t>PROCESS: PROJECT DEVELOPMENT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 dirty="0" smtClean="0"/>
              <a:t>CALL FOR PROJECT CONCEPTS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534400" cy="4526100"/>
          </a:xfrm>
        </p:spPr>
        <p:txBody>
          <a:bodyPr/>
          <a:lstStyle/>
          <a:p>
            <a:pPr marL="660400" indent="-457200">
              <a:lnSpc>
                <a:spcPct val="100000"/>
              </a:lnSpc>
              <a:buAutoNum type="arabicPeriod"/>
            </a:pPr>
            <a:r>
              <a:rPr lang="en-US" sz="2200" dirty="0" smtClean="0"/>
              <a:t>Check the Proposed Final TCC Guidelines to see if your project is eligible </a:t>
            </a:r>
            <a:r>
              <a:rPr lang="en-US" sz="2200" dirty="0"/>
              <a:t>for funding: </a:t>
            </a:r>
            <a:r>
              <a:rPr lang="en-US" sz="2200" dirty="0">
                <a:hlinkClick r:id="rId3"/>
              </a:rPr>
              <a:t>http://</a:t>
            </a:r>
            <a:r>
              <a:rPr lang="en-US" sz="2200" dirty="0" smtClean="0">
                <a:hlinkClick r:id="rId3"/>
              </a:rPr>
              <a:t>sgc.ca.gov/resource%20files/08242017-Item8-TCCProposedFinalProgramGuidelines.pdf</a:t>
            </a:r>
            <a:endParaRPr lang="en-US" sz="2200" dirty="0" smtClean="0"/>
          </a:p>
          <a:p>
            <a:pPr marL="6604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200" dirty="0" smtClean="0"/>
              <a:t>Contact SGC for </a:t>
            </a:r>
            <a:r>
              <a:rPr lang="en-US" sz="2200" dirty="0"/>
              <a:t>technical assistance: </a:t>
            </a:r>
            <a:r>
              <a:rPr lang="en-US" sz="2200" dirty="0">
                <a:hlinkClick r:id="rId4"/>
              </a:rPr>
              <a:t>https://</a:t>
            </a:r>
            <a:r>
              <a:rPr lang="en-US" sz="2200" dirty="0" smtClean="0">
                <a:hlinkClick r:id="rId4"/>
              </a:rPr>
              <a:t>www.surveymonkey.com/r/TCC_Technical_Assistance_Questionnaire_Phase1_ImplementationGrants</a:t>
            </a:r>
            <a:endParaRPr lang="en-US" sz="2200" dirty="0" smtClean="0"/>
          </a:p>
          <a:p>
            <a:pPr marL="6604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200" dirty="0" smtClean="0"/>
              <a:t>Register your project online by </a:t>
            </a:r>
            <a:r>
              <a:rPr lang="en-US" sz="2200" b="1" dirty="0" smtClean="0"/>
              <a:t>Monday, August 28</a:t>
            </a:r>
            <a:r>
              <a:rPr lang="en-US" sz="2200" dirty="0" smtClean="0"/>
              <a:t>: </a:t>
            </a:r>
            <a:r>
              <a:rPr lang="en-US" sz="2200" dirty="0" smtClean="0">
                <a:hlinkClick r:id="rId5"/>
              </a:rPr>
              <a:t>www.transformfresno.com/process/</a:t>
            </a:r>
            <a:endParaRPr lang="en-US" sz="2200" dirty="0" smtClean="0"/>
          </a:p>
          <a:p>
            <a:pPr marL="6604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200" dirty="0" smtClean="0"/>
              <a:t>Contact Laura Gloria at the City for City consultations (</a:t>
            </a:r>
            <a:r>
              <a:rPr lang="en-US" sz="2200" dirty="0" smtClean="0">
                <a:hlinkClick r:id="rId6"/>
              </a:rPr>
              <a:t>laura.gloria@fresno.gov</a:t>
            </a:r>
            <a:r>
              <a:rPr lang="en-US" sz="2200" dirty="0" smtClean="0"/>
              <a:t> or 559-621-7773)</a:t>
            </a:r>
          </a:p>
          <a:p>
            <a:pPr marL="6604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200" dirty="0" smtClean="0"/>
              <a:t>Submit Project Concept through online form by </a:t>
            </a:r>
            <a:r>
              <a:rPr lang="en-US" sz="2200" b="1" dirty="0" smtClean="0"/>
              <a:t>Tuesday, September 12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14035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0" name="Shape 130"/>
          <p:cNvGraphicFramePr/>
          <p:nvPr/>
        </p:nvGraphicFramePr>
        <p:xfrm>
          <a:off x="228600" y="1600200"/>
          <a:ext cx="8839200" cy="4463215"/>
        </p:xfrm>
        <a:graphic>
          <a:graphicData uri="http://schemas.openxmlformats.org/drawingml/2006/table">
            <a:tbl>
              <a:tblPr firstRow="1" bandRow="1">
                <a:noFill/>
                <a:tableStyleId>{A3834835-B9FF-4748-A000-D49BA4F54AA2}</a:tableStyleId>
              </a:tblPr>
              <a:tblGrid>
                <a:gridCol w="2961300"/>
                <a:gridCol w="1380775"/>
                <a:gridCol w="4497125"/>
              </a:tblGrid>
              <a:tr h="353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/>
                        <a:t>DATE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/>
                        <a:t>MEETING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Tuesday,</a:t>
                      </a:r>
                      <a:r>
                        <a:rPr lang="en-US" sz="1800" u="none" strike="noStrike" cap="none"/>
                        <a:t> August 1</a:t>
                      </a:r>
                      <a:r>
                        <a:rPr lang="en-US" sz="1800"/>
                        <a:t>5</a:t>
                      </a:r>
                      <a:r>
                        <a:rPr lang="en-US" sz="1800" u="none" strike="noStrike" cap="none"/>
                        <a:t>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12:00pm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Release Call for Project Concepts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Tuesday, August 15th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5:00-7:30pm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Proposal Kickoff Workshop #1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Wednesday, August 16th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5:00-7:30pm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Proposal Kickoff Workshop #2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Wednesday, August 30th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5:00-7:30pm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Community Steering Committee #3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Tuesday, September 12th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5:00pm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Call for Project Concepts Closes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Wednesday, September 20th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5:00-7:30pm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Community Steering Committee Meeting #4</a:t>
                      </a:r>
                    </a:p>
                  </a:txBody>
                  <a:tcPr marL="91450" marR="91450" marT="45725" marB="45725"/>
                </a:tc>
              </a:tr>
              <a:tr h="423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Wednesday, September 27th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Time TBD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Project Review Day</a:t>
                      </a:r>
                    </a:p>
                  </a:txBody>
                  <a:tcPr marL="91450" marR="91450" marT="45725" marB="45725"/>
                </a:tc>
              </a:tr>
              <a:tr h="353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Wednesday, October 4th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5:00-7:30pm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Community Steering Committee Meeting #5</a:t>
                      </a:r>
                    </a:p>
                  </a:txBody>
                  <a:tcPr marL="91450" marR="91450" marT="45725" marB="45725"/>
                </a:tc>
              </a:tr>
              <a:tr h="378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Thursday, October 11th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Time TBD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City Council Workshop on TCC</a:t>
                      </a:r>
                    </a:p>
                  </a:txBody>
                  <a:tcPr marL="91450" marR="91450" marT="45725" marB="45725"/>
                </a:tc>
              </a:tr>
              <a:tr h="386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Wednesday, October 18th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Time TBD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City Submits Concept Proposal to SGC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 dirty="0"/>
              <a:t>NEXT STEPS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 dirty="0"/>
              <a:t>Register your project online to get in our system</a:t>
            </a:r>
            <a:r>
              <a:rPr lang="en-US" sz="2480" dirty="0" smtClean="0"/>
              <a:t>! Go to </a:t>
            </a:r>
            <a:r>
              <a:rPr lang="en-US" sz="2480" dirty="0" smtClean="0">
                <a:hlinkClick r:id="rId3"/>
              </a:rPr>
              <a:t>www.transformfresno.com/process/</a:t>
            </a:r>
            <a:r>
              <a:rPr lang="en-US" sz="2480" dirty="0" smtClean="0"/>
              <a:t> to access the link.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None/>
            </a:pPr>
            <a:endParaRPr lang="en-US" sz="2480" dirty="0"/>
          </a:p>
          <a:p>
            <a:pPr lvl="0" indent="-34290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SzPct val="99200"/>
            </a:pPr>
            <a:r>
              <a:rPr lang="en-US" sz="2480" dirty="0"/>
              <a:t>Read the </a:t>
            </a:r>
            <a:r>
              <a:rPr lang="en-US" sz="2480" dirty="0" smtClean="0"/>
              <a:t>Proposed Final </a:t>
            </a:r>
            <a:r>
              <a:rPr lang="en-US" sz="2480" dirty="0"/>
              <a:t>TCC Guidelines from the Strategic Growth Council: </a:t>
            </a:r>
            <a:r>
              <a:rPr lang="en-US" sz="2480" dirty="0">
                <a:hlinkClick r:id="rId4"/>
              </a:rPr>
              <a:t>http://</a:t>
            </a:r>
            <a:r>
              <a:rPr lang="en-US" sz="2480" dirty="0" smtClean="0">
                <a:hlinkClick r:id="rId4"/>
              </a:rPr>
              <a:t>sgc.ca.gov/resource%20files/08242017-Item8-TCCProposedFinalProgramGuidelines.pdf</a:t>
            </a:r>
            <a:endParaRPr lang="en-US" sz="2480" dirty="0" smtClean="0"/>
          </a:p>
          <a:p>
            <a:pPr marL="0" lvl="0" indent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SzPct val="99200"/>
              <a:buNone/>
            </a:pPr>
            <a:endParaRPr lang="en-US" sz="2480" dirty="0" smtClean="0"/>
          </a:p>
          <a:p>
            <a:pPr marR="0" lvl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 dirty="0" smtClean="0"/>
              <a:t>Come </a:t>
            </a:r>
            <a:r>
              <a:rPr lang="en-US" sz="2480" dirty="0"/>
              <a:t>to the next CSC meeting on </a:t>
            </a:r>
            <a:r>
              <a:rPr lang="en-US" sz="2480" b="1" dirty="0"/>
              <a:t>Wednesday, August </a:t>
            </a:r>
            <a:r>
              <a:rPr lang="en-US" sz="2480" b="1" dirty="0" smtClean="0"/>
              <a:t>30</a:t>
            </a:r>
            <a:r>
              <a:rPr lang="en-US" sz="2480" b="1" baseline="30000" dirty="0" smtClean="0"/>
              <a:t>th</a:t>
            </a:r>
            <a:r>
              <a:rPr lang="en-US" sz="2480" b="1" dirty="0" smtClean="0"/>
              <a:t> from 5-7:30pm </a:t>
            </a:r>
            <a:r>
              <a:rPr lang="en-US" sz="2480" dirty="0" smtClean="0"/>
              <a:t>to </a:t>
            </a:r>
            <a:r>
              <a:rPr lang="en-US" sz="2480" dirty="0"/>
              <a:t>discuss criteria for project and proposal selection</a:t>
            </a:r>
            <a:r>
              <a:rPr lang="en-US" sz="2480" dirty="0" smtClean="0"/>
              <a:t>!</a:t>
            </a:r>
          </a:p>
          <a:p>
            <a:pPr marR="0" lvl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endParaRPr lang="en-US" sz="2480" dirty="0"/>
          </a:p>
          <a:p>
            <a:pPr marR="0" lvl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lang="en-US" sz="2480" dirty="0" smtClean="0"/>
              <a:t>Reach out to Laura Gloria to </a:t>
            </a:r>
            <a:r>
              <a:rPr lang="en-US" sz="2480" b="1" dirty="0" smtClean="0"/>
              <a:t>schedule a project consultation </a:t>
            </a:r>
            <a:r>
              <a:rPr lang="en-US" sz="2480" dirty="0" smtClean="0"/>
              <a:t>with City of Fresno staff.</a:t>
            </a:r>
            <a:endParaRPr lang="en-US" sz="2480" dirty="0"/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  <a:buSzPct val="99200"/>
              <a:buFont typeface="Arial"/>
              <a:buNone/>
            </a:pPr>
            <a:endParaRPr sz="248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433</Words>
  <Application>Microsoft Office PowerPoint</Application>
  <PresentationFormat>On-screen Show (4:3)</PresentationFormat>
  <Paragraphs>91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Light</vt:lpstr>
      <vt:lpstr>Welcome! Bienvenidos!</vt:lpstr>
      <vt:lpstr>Fresno Transformative Climate Communities Collaborative </vt:lpstr>
      <vt:lpstr>Agenda</vt:lpstr>
      <vt:lpstr>TCC: THE FRESNO PROCESS </vt:lpstr>
      <vt:lpstr>PROCESS: PROPOSAL SELECTION</vt:lpstr>
      <vt:lpstr>PROCESS: PROJECT DEVELOPMENT</vt:lpstr>
      <vt:lpstr>CALL FOR PROJECT CONCEPTS</vt:lpstr>
      <vt:lpstr>CALENDAR</vt:lpstr>
      <vt:lpstr>NEXT STEPS</vt:lpstr>
      <vt:lpstr>WWW.TRANSFORMFRESNO.COM  TCC Collaborative Contact: danielle@centralvalleycf.org 559-825-6191  City of Fresno Contact:  laura.gloria@fresno.gov 559-621-7773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Bienvenidos!</dc:title>
  <dc:creator>Danielle Bergstrom</dc:creator>
  <cp:lastModifiedBy>Danielle Bergstrom</cp:lastModifiedBy>
  <cp:revision>2</cp:revision>
  <dcterms:modified xsi:type="dcterms:W3CDTF">2017-08-15T19:46:42Z</dcterms:modified>
</cp:coreProperties>
</file>